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25"/>
  </p:notesMasterIdLst>
  <p:sldIdLst>
    <p:sldId id="256" r:id="rId3"/>
    <p:sldId id="300" r:id="rId4"/>
    <p:sldId id="301" r:id="rId5"/>
    <p:sldId id="297" r:id="rId6"/>
    <p:sldId id="298" r:id="rId7"/>
    <p:sldId id="299" r:id="rId8"/>
    <p:sldId id="306" r:id="rId9"/>
    <p:sldId id="307" r:id="rId10"/>
    <p:sldId id="302" r:id="rId11"/>
    <p:sldId id="303" r:id="rId12"/>
    <p:sldId id="304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273" r:id="rId23"/>
    <p:sldId id="318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00CC"/>
    <a:srgbClr val="006600"/>
    <a:srgbClr val="FFCC00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278" y="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1866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0" y="6538383"/>
            <a:ext cx="482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prstClr val="black"/>
                </a:solidFill>
                <a:latin typeface="Arial" pitchFamily="34" charset="0"/>
              </a:rPr>
              <a:t>All materials copyright UMBC unless otherwise noted</a:t>
            </a:r>
            <a:endParaRPr lang="en-US" altLang="en-US" sz="14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345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1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0"/>
          <p:cNvSpPr txBox="1">
            <a:spLocks noChangeArrowheads="1"/>
          </p:cNvSpPr>
          <p:nvPr userDrawn="1"/>
        </p:nvSpPr>
        <p:spPr bwMode="auto">
          <a:xfrm>
            <a:off x="7181850" y="6542088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solidFill>
                  <a:prstClr val="black"/>
                </a:solidFill>
                <a:latin typeface="Arial" pitchFamily="34" charset="0"/>
              </a:rPr>
              <a:t>www.umbc.edu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3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27 – Final Exam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Choice</a:t>
            </a:r>
          </a:p>
          <a:p>
            <a:r>
              <a:rPr lang="en-US" dirty="0" smtClean="0"/>
              <a:t>True/False</a:t>
            </a:r>
            <a:endParaRPr lang="en-US" dirty="0"/>
          </a:p>
          <a:p>
            <a:r>
              <a:rPr lang="en-US" dirty="0"/>
              <a:t>Code evaluation</a:t>
            </a:r>
          </a:p>
          <a:p>
            <a:pPr lvl="1"/>
            <a:r>
              <a:rPr lang="en-US" dirty="0"/>
              <a:t>Given code, what does it do?</a:t>
            </a:r>
          </a:p>
          <a:p>
            <a:r>
              <a:rPr lang="en-US" dirty="0"/>
              <a:t>Debugging</a:t>
            </a:r>
          </a:p>
          <a:p>
            <a:pPr lvl="1"/>
            <a:r>
              <a:rPr lang="en-US" dirty="0"/>
              <a:t>Find and fix </a:t>
            </a:r>
            <a:r>
              <a:rPr lang="en-US" dirty="0" smtClean="0"/>
              <a:t>errors</a:t>
            </a:r>
          </a:p>
          <a:p>
            <a:r>
              <a:rPr lang="en-US" dirty="0"/>
              <a:t>Fill in the blank</a:t>
            </a:r>
          </a:p>
          <a:p>
            <a:pPr lvl="1"/>
            <a:r>
              <a:rPr lang="en-US" dirty="0"/>
              <a:t>Complete a piece of partially-written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</a:t>
            </a:r>
            <a:r>
              <a:rPr lang="en-US" dirty="0"/>
              <a:t>problems</a:t>
            </a:r>
          </a:p>
          <a:p>
            <a:pPr lvl="1"/>
            <a:r>
              <a:rPr lang="en-US" sz="3200" dirty="0"/>
              <a:t>Given a problem, write the code to solve it</a:t>
            </a:r>
          </a:p>
          <a:p>
            <a:pPr lvl="4"/>
            <a:endParaRPr lang="en-US" dirty="0"/>
          </a:p>
          <a:p>
            <a:r>
              <a:rPr lang="en-US" dirty="0"/>
              <a:t>Tips:</a:t>
            </a:r>
          </a:p>
          <a:p>
            <a:pPr lvl="1"/>
            <a:r>
              <a:rPr lang="en-US" sz="3200" dirty="0"/>
              <a:t>Don’t jump straight into coding</a:t>
            </a:r>
          </a:p>
          <a:p>
            <a:pPr lvl="1"/>
            <a:r>
              <a:rPr lang="en-US" sz="3200" dirty="0"/>
              <a:t>Read the question carefully</a:t>
            </a:r>
          </a:p>
          <a:p>
            <a:pPr lvl="1"/>
            <a:r>
              <a:rPr lang="en-US" sz="3200" dirty="0"/>
              <a:t>Plan out what your code needs to 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4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Questions about Exam Format?</a:t>
            </a:r>
            <a:endParaRPr lang="en-US" dirty="0"/>
          </a:p>
        </p:txBody>
      </p:sp>
      <p:pic>
        <p:nvPicPr>
          <p:cNvPr id="4" name="Picture 2" descr="http://49.media.tumblr.com/78b2d9e1c9903efe353c70226e14d36d/tumblr_nxzflz5XL01qbxi45o6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51683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7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39665" cy="4156799"/>
          </a:xfrm>
        </p:spPr>
        <p:txBody>
          <a:bodyPr/>
          <a:lstStyle/>
          <a:p>
            <a:r>
              <a:rPr lang="en-US" dirty="0" smtClean="0"/>
              <a:t>Everything we covered at the beginning!</a:t>
            </a:r>
          </a:p>
          <a:p>
            <a:r>
              <a:rPr lang="en-US" dirty="0" smtClean="0"/>
              <a:t>From the midterm, you should be familiar with:</a:t>
            </a:r>
          </a:p>
          <a:p>
            <a:pPr lvl="1"/>
            <a:r>
              <a:rPr lang="en-US" dirty="0" smtClean="0"/>
              <a:t>Evaluating expressions</a:t>
            </a:r>
          </a:p>
          <a:p>
            <a:pPr lvl="1"/>
            <a:r>
              <a:rPr lang="en-US" dirty="0" smtClean="0"/>
              <a:t>Control structures</a:t>
            </a:r>
          </a:p>
          <a:p>
            <a:pPr lvl="2"/>
            <a:r>
              <a:rPr lang="en-US" sz="2800" dirty="0" smtClean="0"/>
              <a:t>While </a:t>
            </a:r>
            <a:r>
              <a:rPr lang="en-US" sz="2800" dirty="0" smtClean="0"/>
              <a:t>Loops (including Interactive loops)</a:t>
            </a:r>
          </a:p>
          <a:p>
            <a:pPr lvl="2"/>
            <a:r>
              <a:rPr lang="en-US" sz="2800" dirty="0" smtClean="0"/>
              <a:t>If/</a:t>
            </a:r>
            <a:r>
              <a:rPr lang="en-US" sz="2800" dirty="0" err="1" smtClean="0"/>
              <a:t>Elif</a:t>
            </a:r>
            <a:r>
              <a:rPr lang="en-US" sz="2800" dirty="0" smtClean="0"/>
              <a:t>/Else</a:t>
            </a:r>
          </a:p>
          <a:p>
            <a:pPr lvl="1"/>
            <a:r>
              <a:rPr lang="en-US" dirty="0"/>
              <a:t>Lists</a:t>
            </a:r>
          </a:p>
          <a:p>
            <a:pPr lvl="2"/>
            <a:r>
              <a:rPr lang="en-US" sz="2800" dirty="0" smtClean="0"/>
              <a:t>Indexing and appending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89092" cy="4156799"/>
          </a:xfrm>
        </p:spPr>
        <p:txBody>
          <a:bodyPr/>
          <a:lstStyle/>
          <a:p>
            <a:r>
              <a:rPr lang="en-US" dirty="0"/>
              <a:t>From the midterm, you should be familiar with:</a:t>
            </a:r>
          </a:p>
          <a:p>
            <a:pPr lvl="1"/>
            <a:r>
              <a:rPr lang="en-US" dirty="0" smtClean="0"/>
              <a:t>Debugging</a:t>
            </a:r>
            <a:endParaRPr lang="en-US" dirty="0" smtClean="0"/>
          </a:p>
          <a:p>
            <a:pPr lvl="1"/>
            <a:r>
              <a:rPr lang="en-US" dirty="0" smtClean="0"/>
              <a:t>Strings</a:t>
            </a:r>
          </a:p>
          <a:p>
            <a:pPr lvl="2"/>
            <a:r>
              <a:rPr lang="en-US" sz="2800" dirty="0" smtClean="0"/>
              <a:t>String functions like split() and strip()</a:t>
            </a:r>
          </a:p>
          <a:p>
            <a:pPr lvl="1"/>
            <a:r>
              <a:rPr lang="en-US" dirty="0"/>
              <a:t>Functions</a:t>
            </a:r>
          </a:p>
          <a:p>
            <a:pPr lvl="2"/>
            <a:r>
              <a:rPr lang="en-US" sz="2800" dirty="0"/>
              <a:t>Passing and returning variables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</a:t>
            </a:r>
            <a:r>
              <a:rPr lang="en-US" dirty="0" smtClean="0"/>
              <a:t>else we’ve </a:t>
            </a:r>
            <a:r>
              <a:rPr lang="en-US" dirty="0"/>
              <a:t>covered so far</a:t>
            </a:r>
            <a:r>
              <a:rPr lang="en-US" dirty="0" smtClean="0"/>
              <a:t>!</a:t>
            </a:r>
          </a:p>
          <a:p>
            <a:r>
              <a:rPr lang="en-US" dirty="0" smtClean="0"/>
              <a:t>You should be especially familiar with:</a:t>
            </a:r>
          </a:p>
          <a:p>
            <a:pPr lvl="1"/>
            <a:r>
              <a:rPr lang="en-US" dirty="0" smtClean="0"/>
              <a:t>For loops (and range)</a:t>
            </a:r>
          </a:p>
          <a:p>
            <a:pPr lvl="1"/>
            <a:r>
              <a:rPr lang="en-US" dirty="0" smtClean="0"/>
              <a:t>File </a:t>
            </a:r>
            <a:r>
              <a:rPr lang="en-US" dirty="0" smtClean="0"/>
              <a:t>I/O</a:t>
            </a:r>
          </a:p>
          <a:p>
            <a:pPr lvl="1"/>
            <a:r>
              <a:rPr lang="en-US" dirty="0"/>
              <a:t>Data </a:t>
            </a:r>
            <a:r>
              <a:rPr lang="en-US" dirty="0" smtClean="0"/>
              <a:t>structures (t</a:t>
            </a:r>
            <a:r>
              <a:rPr lang="en-US" sz="2800" dirty="0" smtClean="0"/>
              <a:t>uples and dictionaries)</a:t>
            </a:r>
          </a:p>
          <a:p>
            <a:pPr lvl="1"/>
            <a:r>
              <a:rPr lang="en-US" dirty="0"/>
              <a:t>Decimal &lt;-&gt; Binary </a:t>
            </a:r>
            <a:r>
              <a:rPr lang="en-US" dirty="0" smtClean="0"/>
              <a:t>conversion</a:t>
            </a:r>
            <a:endParaRPr lang="en-US" sz="2400" dirty="0" smtClean="0"/>
          </a:p>
          <a:p>
            <a:pPr lvl="1"/>
            <a:r>
              <a:rPr lang="en-US" dirty="0"/>
              <a:t>Recursion</a:t>
            </a:r>
          </a:p>
          <a:p>
            <a:pPr lvl="1"/>
            <a:r>
              <a:rPr lang="en-US" dirty="0" smtClean="0"/>
              <a:t>Classes (conceptual only)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3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be especially familiar with:</a:t>
            </a:r>
          </a:p>
          <a:p>
            <a:pPr lvl="1"/>
            <a:r>
              <a:rPr lang="en-US" dirty="0" smtClean="0"/>
              <a:t>Algorithms and analysis</a:t>
            </a:r>
          </a:p>
          <a:p>
            <a:pPr lvl="2"/>
            <a:r>
              <a:rPr lang="en-US" sz="2800" dirty="0" smtClean="0"/>
              <a:t>Searching algorithms</a:t>
            </a:r>
          </a:p>
          <a:p>
            <a:pPr lvl="3"/>
            <a:r>
              <a:rPr lang="en-US" sz="2400" dirty="0" smtClean="0"/>
              <a:t>Linear &amp; Binary</a:t>
            </a:r>
          </a:p>
          <a:p>
            <a:pPr lvl="2"/>
            <a:r>
              <a:rPr lang="en-US" sz="2800" dirty="0" smtClean="0"/>
              <a:t>Sorting algorithms</a:t>
            </a:r>
          </a:p>
          <a:p>
            <a:pPr lvl="3"/>
            <a:r>
              <a:rPr lang="en-US" sz="2400" dirty="0" smtClean="0"/>
              <a:t>Selection Sort, Bubble Sort, &amp; Quicksort</a:t>
            </a:r>
          </a:p>
          <a:p>
            <a:pPr lvl="1"/>
            <a:r>
              <a:rPr lang="en-US" sz="3200" dirty="0" smtClean="0"/>
              <a:t>Multi-dimensional lists</a:t>
            </a:r>
          </a:p>
          <a:p>
            <a:pPr lvl="2"/>
            <a:r>
              <a:rPr lang="en-US" dirty="0" smtClean="0"/>
              <a:t>2D and 3D lists</a:t>
            </a:r>
          </a:p>
          <a:p>
            <a:pPr lvl="2"/>
            <a:r>
              <a:rPr lang="en-US" dirty="0" smtClean="0"/>
              <a:t>Printing, </a:t>
            </a:r>
            <a:r>
              <a:rPr lang="en-US" dirty="0" smtClean="0"/>
              <a:t>creating, manipulating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7697" y="3033701"/>
            <a:ext cx="3089865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You should understand how they work, and know their run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times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9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Questions about Exam Content?</a:t>
            </a:r>
            <a:endParaRPr lang="en-US" dirty="0"/>
          </a:p>
        </p:txBody>
      </p:sp>
      <p:pic>
        <p:nvPicPr>
          <p:cNvPr id="4" name="Picture 2" descr="http://45.media.tumblr.com/0f4cf1f1bfd7d0a272e327b30f1bd9bb/tumblr_nxzflz5XL01qbxi45o3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17671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1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your name and circle your section</a:t>
            </a:r>
          </a:p>
          <a:p>
            <a:pPr lvl="2"/>
            <a:endParaRPr lang="en-US" dirty="0"/>
          </a:p>
          <a:p>
            <a:r>
              <a:rPr lang="en-US" dirty="0" smtClean="0"/>
              <a:t>Flip through the exam and get a feel for the length of it and the types of questions</a:t>
            </a:r>
          </a:p>
          <a:p>
            <a:endParaRPr lang="en-US" dirty="0"/>
          </a:p>
          <a:p>
            <a:r>
              <a:rPr lang="en-US" dirty="0"/>
              <a:t>If a problem is unclear or you think there is an error on the exam, raise your hand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14951" cy="4156799"/>
          </a:xfrm>
        </p:spPr>
        <p:txBody>
          <a:bodyPr/>
          <a:lstStyle/>
          <a:p>
            <a:r>
              <a:rPr lang="en-US" dirty="0" smtClean="0"/>
              <a:t>Some questions have partial credit</a:t>
            </a:r>
          </a:p>
          <a:p>
            <a:pPr lvl="1"/>
            <a:r>
              <a:rPr lang="en-US" sz="3200" dirty="0" smtClean="0"/>
              <a:t>You should at least </a:t>
            </a:r>
            <a:r>
              <a:rPr lang="en-US" sz="3200" u="sng" dirty="0" smtClean="0"/>
              <a:t>attempt</a:t>
            </a:r>
            <a:r>
              <a:rPr lang="en-US" sz="3200" dirty="0" smtClean="0"/>
              <a:t> every problem</a:t>
            </a:r>
            <a:endParaRPr lang="en-US" sz="3200" dirty="0"/>
          </a:p>
          <a:p>
            <a:pPr lvl="1"/>
            <a:r>
              <a:rPr lang="en-US" sz="3200" dirty="0" smtClean="0"/>
              <a:t>If you don’t know how to do one part of the problem, skip it and do the rest</a:t>
            </a:r>
          </a:p>
          <a:p>
            <a:pPr lvl="1"/>
            <a:r>
              <a:rPr lang="en-US" sz="3200" dirty="0" smtClean="0"/>
              <a:t>Make sure to pace yourself – this exam is longer than the midterm!</a:t>
            </a:r>
            <a:endParaRPr lang="en-US" u="sng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Tuesday </a:t>
            </a:r>
            <a:r>
              <a:rPr lang="en-US" dirty="0" smtClean="0"/>
              <a:t>(May 16th) </a:t>
            </a:r>
            <a:r>
              <a:rPr lang="en-US" dirty="0" smtClean="0"/>
              <a:t>is the </a:t>
            </a:r>
            <a:r>
              <a:rPr lang="en-US" u="sng" dirty="0" smtClean="0"/>
              <a:t>last</a:t>
            </a:r>
            <a:r>
              <a:rPr lang="en-US" dirty="0" smtClean="0"/>
              <a:t> </a:t>
            </a:r>
            <a:r>
              <a:rPr lang="en-US" dirty="0" smtClean="0"/>
              <a:t>day </a:t>
            </a:r>
            <a:br>
              <a:rPr lang="en-US" dirty="0" smtClean="0"/>
            </a:br>
            <a:r>
              <a:rPr lang="en-US" dirty="0" smtClean="0"/>
              <a:t>that office </a:t>
            </a:r>
            <a:r>
              <a:rPr lang="en-US" dirty="0" smtClean="0"/>
              <a:t>hours will be held</a:t>
            </a:r>
          </a:p>
          <a:p>
            <a:endParaRPr lang="en-US" dirty="0"/>
          </a:p>
          <a:p>
            <a:r>
              <a:rPr lang="en-US" dirty="0" smtClean="0"/>
              <a:t>Study Day is Wednesday </a:t>
            </a:r>
            <a:r>
              <a:rPr lang="en-US" dirty="0" smtClean="0"/>
              <a:t>(May 17th)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6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Any Other Questions?</a:t>
            </a:r>
            <a:endParaRPr lang="en-US" dirty="0"/>
          </a:p>
        </p:txBody>
      </p:sp>
      <p:pic>
        <p:nvPicPr>
          <p:cNvPr id="4" name="Picture 2" descr="http://49.media.tumblr.com/c67e6ea82fb27c7055927c260ac7676b/tumblr_nxzflz5XL01qbxi45o5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45951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9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Worksheet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47435" cy="4517689"/>
          </a:xfrm>
        </p:spPr>
        <p:txBody>
          <a:bodyPr/>
          <a:lstStyle/>
          <a:p>
            <a:r>
              <a:rPr lang="en-US" dirty="0" smtClean="0"/>
              <a:t>Answers will </a:t>
            </a:r>
            <a:r>
              <a:rPr lang="en-US" u="sng" dirty="0" smtClean="0"/>
              <a:t>not</a:t>
            </a:r>
            <a:r>
              <a:rPr lang="en-US" dirty="0" smtClean="0"/>
              <a:t> be provided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Work with other students on the review sheet!</a:t>
            </a:r>
          </a:p>
          <a:p>
            <a:endParaRPr lang="en-US" dirty="0"/>
          </a:p>
          <a:p>
            <a:r>
              <a:rPr lang="en-US" dirty="0" smtClean="0"/>
              <a:t>You’ll understand and retain the information better if you solve the problems yourself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837630" cy="4517689"/>
          </a:xfrm>
        </p:spPr>
        <p:txBody>
          <a:bodyPr/>
          <a:lstStyle/>
          <a:p>
            <a:r>
              <a:rPr lang="en-US" dirty="0" smtClean="0"/>
              <a:t>Survey </a:t>
            </a:r>
            <a:r>
              <a:rPr lang="en-US" dirty="0" smtClean="0"/>
              <a:t>#4 will come out </a:t>
            </a:r>
            <a:r>
              <a:rPr lang="en-US" dirty="0" smtClean="0"/>
              <a:t>Saturday morning</a:t>
            </a:r>
            <a:endParaRPr lang="en-US" dirty="0" smtClean="0"/>
          </a:p>
          <a:p>
            <a:pPr lvl="1"/>
            <a:r>
              <a:rPr lang="en-US" dirty="0" smtClean="0"/>
              <a:t>Will be due Wed, </a:t>
            </a:r>
            <a:r>
              <a:rPr lang="en-US" dirty="0" smtClean="0"/>
              <a:t>May 24th @ </a:t>
            </a:r>
            <a:r>
              <a:rPr lang="en-US" dirty="0" smtClean="0"/>
              <a:t>11:59 PM</a:t>
            </a:r>
          </a:p>
          <a:p>
            <a:pPr lvl="1"/>
            <a:r>
              <a:rPr lang="en-US" dirty="0" smtClean="0"/>
              <a:t>Similar to Survey #1, which asked about your performance on and prep for the midterm </a:t>
            </a:r>
            <a:r>
              <a:rPr lang="en-US" dirty="0" smtClean="0"/>
              <a:t>exam</a:t>
            </a:r>
          </a:p>
          <a:p>
            <a:pPr lvl="3"/>
            <a:endParaRPr lang="en-US" dirty="0"/>
          </a:p>
          <a:p>
            <a:r>
              <a:rPr lang="en-US" dirty="0" smtClean="0"/>
              <a:t>TAs have volunteered to do out-of-class reviews</a:t>
            </a:r>
          </a:p>
          <a:p>
            <a:pPr lvl="1"/>
            <a:r>
              <a:rPr lang="en-US" dirty="0" smtClean="0"/>
              <a:t>Tuesday from 7 to 9 PM (ITE 233)</a:t>
            </a:r>
          </a:p>
          <a:p>
            <a:pPr lvl="1"/>
            <a:r>
              <a:rPr lang="en-US" dirty="0" smtClean="0"/>
              <a:t>Wednesday from 7 to </a:t>
            </a:r>
            <a:r>
              <a:rPr lang="en-US" dirty="0"/>
              <a:t>9 PM (ITE 233)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is closed everything:</a:t>
            </a:r>
          </a:p>
          <a:p>
            <a:pPr lvl="1"/>
            <a:r>
              <a:rPr lang="en-US" dirty="0" smtClean="0"/>
              <a:t>No books</a:t>
            </a:r>
          </a:p>
          <a:p>
            <a:pPr lvl="1"/>
            <a:r>
              <a:rPr lang="en-US" dirty="0" smtClean="0"/>
              <a:t>No notes</a:t>
            </a:r>
          </a:p>
          <a:p>
            <a:pPr lvl="1"/>
            <a:r>
              <a:rPr lang="en-US" dirty="0"/>
              <a:t>No cheat </a:t>
            </a:r>
            <a:r>
              <a:rPr lang="en-US" dirty="0" smtClean="0"/>
              <a:t>sheets</a:t>
            </a:r>
          </a:p>
          <a:p>
            <a:pPr lvl="1"/>
            <a:r>
              <a:rPr lang="en-US" dirty="0" smtClean="0"/>
              <a:t>No laptops</a:t>
            </a:r>
          </a:p>
          <a:p>
            <a:pPr lvl="1"/>
            <a:r>
              <a:rPr lang="en-US" dirty="0" smtClean="0"/>
              <a:t>No calculators</a:t>
            </a:r>
          </a:p>
          <a:p>
            <a:pPr lvl="1"/>
            <a:r>
              <a:rPr lang="en-US" dirty="0" smtClean="0"/>
              <a:t>No phones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your bag under your desk/chair</a:t>
            </a:r>
          </a:p>
          <a:p>
            <a:pPr lvl="1"/>
            <a:r>
              <a:rPr lang="en-US" dirty="0" smtClean="0"/>
              <a:t>NOT on the seat next to you</a:t>
            </a:r>
          </a:p>
          <a:p>
            <a:r>
              <a:rPr lang="en-US" dirty="0" smtClean="0"/>
              <a:t>You may have on your desk:</a:t>
            </a:r>
          </a:p>
          <a:p>
            <a:pPr lvl="1"/>
            <a:r>
              <a:rPr lang="en-US" dirty="0" smtClean="0"/>
              <a:t>Pencils, erasers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You </a:t>
            </a:r>
            <a:r>
              <a:rPr lang="en-US" b="1" u="sng" dirty="0" smtClean="0">
                <a:solidFill>
                  <a:srgbClr val="FF0000"/>
                </a:solidFill>
              </a:rPr>
              <a:t>must</a:t>
            </a:r>
            <a:r>
              <a:rPr lang="en-US" dirty="0" smtClean="0">
                <a:solidFill>
                  <a:srgbClr val="FF0000"/>
                </a:solidFill>
              </a:rPr>
              <a:t> use a pencil, not a pen</a:t>
            </a:r>
          </a:p>
          <a:p>
            <a:pPr lvl="1"/>
            <a:r>
              <a:rPr lang="en-US" dirty="0" smtClean="0"/>
              <a:t>Water bottle</a:t>
            </a:r>
          </a:p>
          <a:p>
            <a:pPr lvl="1"/>
            <a:r>
              <a:rPr lang="en-US" b="1" u="sng" dirty="0"/>
              <a:t>UMBC </a:t>
            </a:r>
            <a:r>
              <a:rPr lang="en-US" b="1" u="sng" dirty="0" smtClean="0"/>
              <a:t>ID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You </a:t>
            </a:r>
            <a:r>
              <a:rPr lang="en-US" b="1" u="sng" dirty="0">
                <a:solidFill>
                  <a:srgbClr val="FF0000"/>
                </a:solidFill>
              </a:rPr>
              <a:t>must</a:t>
            </a:r>
            <a:r>
              <a:rPr lang="en-US" dirty="0">
                <a:solidFill>
                  <a:srgbClr val="FF0000"/>
                </a:solidFill>
              </a:rPr>
              <a:t> bring your UMBC ID with you to the exam!  We won’t accept your test without it.</a:t>
            </a:r>
          </a:p>
          <a:p>
            <a:pPr lvl="2"/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1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TA or instructor may ask you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move </a:t>
            </a:r>
            <a:r>
              <a:rPr lang="en-US" dirty="0"/>
              <a:t>at any time during the test</a:t>
            </a:r>
          </a:p>
          <a:p>
            <a:pPr lvl="1"/>
            <a:r>
              <a:rPr lang="en-US" dirty="0"/>
              <a:t>This doesn’t mean we think you’re cheating</a:t>
            </a:r>
          </a:p>
          <a:p>
            <a:pPr lvl="4"/>
            <a:endParaRPr lang="en-US" b="1" dirty="0" smtClean="0"/>
          </a:p>
          <a:p>
            <a:r>
              <a:rPr lang="en-US" dirty="0" smtClean="0"/>
              <a:t>That being said, </a:t>
            </a:r>
            <a:r>
              <a:rPr lang="en-US" b="1" dirty="0" smtClean="0"/>
              <a:t>DO NOT CHEAT!!!</a:t>
            </a:r>
            <a:endParaRPr lang="en-US" dirty="0"/>
          </a:p>
          <a:p>
            <a:r>
              <a:rPr lang="en-US" dirty="0" smtClean="0"/>
              <a:t>Cheating will be dealt with severely and immediately</a:t>
            </a:r>
          </a:p>
          <a:p>
            <a:pPr lvl="1"/>
            <a:r>
              <a:rPr lang="en-US" dirty="0" smtClean="0"/>
              <a:t>If a TA or instructor sees you looking at another student’s paper they may take your test from you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1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Seating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allowing, you will sit every other seat, so that you are not next to another student</a:t>
            </a:r>
          </a:p>
          <a:p>
            <a:pPr lvl="3"/>
            <a:endParaRPr lang="en-US" dirty="0"/>
          </a:p>
          <a:p>
            <a:r>
              <a:rPr lang="en-US" dirty="0" smtClean="0"/>
              <a:t>Your instructor may have specific instructions for their lecture hall seating arrangements</a:t>
            </a:r>
          </a:p>
          <a:p>
            <a:pPr lvl="3"/>
            <a:endParaRPr lang="en-US" dirty="0"/>
          </a:p>
          <a:p>
            <a:r>
              <a:rPr lang="en-US" dirty="0" smtClean="0"/>
              <a:t>Make sure you know how to get to your exam room location – arrive early if possible!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4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</a:t>
            </a:r>
            <a:r>
              <a:rPr lang="en-US" dirty="0" smtClean="0"/>
              <a:t>Time and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94569" cy="4517689"/>
          </a:xfrm>
        </p:spPr>
        <p:txBody>
          <a:bodyPr/>
          <a:lstStyle/>
          <a:p>
            <a:r>
              <a:rPr lang="en-US" dirty="0"/>
              <a:t>Final Exam will held be on Friday, </a:t>
            </a:r>
            <a:br>
              <a:rPr lang="en-US" dirty="0"/>
            </a:br>
            <a:r>
              <a:rPr lang="en-US" b="1" dirty="0"/>
              <a:t>May 19th from 6:00 to 8:00 PM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Being </a:t>
            </a:r>
            <a:r>
              <a:rPr lang="en-US" dirty="0" smtClean="0"/>
              <a:t>held in </a:t>
            </a:r>
            <a:r>
              <a:rPr lang="en-US" dirty="0" smtClean="0"/>
              <a:t>two separate </a:t>
            </a:r>
            <a:r>
              <a:rPr lang="en-US" dirty="0" smtClean="0"/>
              <a:t>rooms</a:t>
            </a:r>
          </a:p>
          <a:p>
            <a:pPr marL="687388" lvl="2"/>
            <a:r>
              <a:rPr lang="en-US" sz="2800" dirty="0" smtClean="0"/>
              <a:t>ENGR 027 – Sections 2, 3, 4, 5, 15, 16, 18</a:t>
            </a:r>
          </a:p>
          <a:p>
            <a:pPr marL="1144588" lvl="3"/>
            <a:r>
              <a:rPr lang="en-US" sz="2400" dirty="0" smtClean="0"/>
              <a:t>Dr. Gibson’s sections</a:t>
            </a:r>
          </a:p>
          <a:p>
            <a:pPr marL="687388" lvl="2"/>
            <a:r>
              <a:rPr lang="en-US" sz="2800" dirty="0" smtClean="0"/>
              <a:t>MEYR 030 – Sections 9, 10, 11, 12, 20, 21, 22, 23</a:t>
            </a:r>
          </a:p>
          <a:p>
            <a:pPr marL="1144588" lvl="3"/>
            <a:r>
              <a:rPr lang="en-US" sz="2400" dirty="0" smtClean="0"/>
              <a:t>Dr. Wilson’s sections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Make sure you go to the correct room!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Questions about Exam Rules?</a:t>
            </a:r>
            <a:endParaRPr lang="en-US" dirty="0"/>
          </a:p>
        </p:txBody>
      </p:sp>
      <p:pic>
        <p:nvPicPr>
          <p:cNvPr id="4" name="Picture 2" descr="http://49.media.tumblr.com/1a5fd73bb1a7f6a1efeab345044bd3ac/tumblr_nxzflz5XL01qbxi45o1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79963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35971" cy="4156799"/>
          </a:xfrm>
        </p:spPr>
        <p:txBody>
          <a:bodyPr/>
          <a:lstStyle/>
          <a:p>
            <a:r>
              <a:rPr lang="en-US" dirty="0"/>
              <a:t>Similar to the midterm</a:t>
            </a:r>
          </a:p>
          <a:p>
            <a:pPr lvl="1"/>
            <a:r>
              <a:rPr lang="en-US" dirty="0"/>
              <a:t>Going over the slides and making sure you are comfortable with the material would be a good idea</a:t>
            </a:r>
          </a:p>
          <a:p>
            <a:pPr lvl="1"/>
            <a:r>
              <a:rPr lang="en-US" dirty="0"/>
              <a:t>Try some of the exercises and practice examples available in the </a:t>
            </a:r>
            <a:r>
              <a:rPr lang="en-US" dirty="0" smtClean="0"/>
              <a:t>slides</a:t>
            </a:r>
          </a:p>
          <a:p>
            <a:pPr lvl="3"/>
            <a:endParaRPr lang="en-US" dirty="0"/>
          </a:p>
          <a:p>
            <a:r>
              <a:rPr lang="en-US" dirty="0" smtClean="0"/>
              <a:t>Very </a:t>
            </a:r>
            <a:r>
              <a:rPr lang="en-US" dirty="0"/>
              <a:t>similar to the in-class worksheet</a:t>
            </a:r>
          </a:p>
          <a:p>
            <a:pPr lvl="1"/>
            <a:r>
              <a:rPr lang="en-US" dirty="0"/>
              <a:t>Questions are less “tricky” than the worksheet, but the types of questions </a:t>
            </a:r>
            <a:r>
              <a:rPr lang="en-US" dirty="0" smtClean="0"/>
              <a:t>are </a:t>
            </a:r>
            <a:r>
              <a:rPr lang="en-US" dirty="0"/>
              <a:t>generally the </a:t>
            </a:r>
            <a:r>
              <a:rPr lang="en-US" dirty="0" smtClean="0"/>
              <a:t>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7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13884</TotalTime>
  <Words>665</Words>
  <Application>Microsoft Office PowerPoint</Application>
  <PresentationFormat>On-screen Show (4:3)</PresentationFormat>
  <Paragraphs>151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Courier New</vt:lpstr>
      <vt:lpstr>Office Theme</vt:lpstr>
      <vt:lpstr>1_Office Theme</vt:lpstr>
      <vt:lpstr>CMSC201  Computer Science I for Majors  Lecture 27 – Final Exam Review</vt:lpstr>
      <vt:lpstr>Office Hours</vt:lpstr>
      <vt:lpstr>Exam Rules</vt:lpstr>
      <vt:lpstr>Exam Rules</vt:lpstr>
      <vt:lpstr>Exam Rules</vt:lpstr>
      <vt:lpstr>Exam Seating</vt:lpstr>
      <vt:lpstr>Exam Time and Locations</vt:lpstr>
      <vt:lpstr>Questions about Exam Rules?</vt:lpstr>
      <vt:lpstr>Exam Format</vt:lpstr>
      <vt:lpstr>Exam Format</vt:lpstr>
      <vt:lpstr>Exam Format</vt:lpstr>
      <vt:lpstr>Questions about Exam Format?</vt:lpstr>
      <vt:lpstr>Exam Content </vt:lpstr>
      <vt:lpstr>Exam Content</vt:lpstr>
      <vt:lpstr>Exam Content</vt:lpstr>
      <vt:lpstr>Exam Content</vt:lpstr>
      <vt:lpstr>Questions about Exam Content?</vt:lpstr>
      <vt:lpstr>Exam Advice</vt:lpstr>
      <vt:lpstr>Exam Advice</vt:lpstr>
      <vt:lpstr>Any Other Questions?</vt:lpstr>
      <vt:lpstr>Review Worksheet Answers</vt:lpstr>
      <vt:lpstr>Announcements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344</cp:revision>
  <dcterms:created xsi:type="dcterms:W3CDTF">2014-05-05T14:25:42Z</dcterms:created>
  <dcterms:modified xsi:type="dcterms:W3CDTF">2017-05-15T20:21:23Z</dcterms:modified>
</cp:coreProperties>
</file>